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handoutMasterIdLst>
    <p:handoutMasterId r:id="rId32"/>
  </p:handout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85" r:id="rId16"/>
    <p:sldId id="270" r:id="rId17"/>
    <p:sldId id="271" r:id="rId18"/>
    <p:sldId id="273" r:id="rId19"/>
    <p:sldId id="274" r:id="rId20"/>
    <p:sldId id="272" r:id="rId21"/>
    <p:sldId id="275" r:id="rId22"/>
    <p:sldId id="276" r:id="rId23"/>
    <p:sldId id="277" r:id="rId24"/>
    <p:sldId id="278" r:id="rId25"/>
    <p:sldId id="279" r:id="rId26"/>
    <p:sldId id="281" r:id="rId27"/>
    <p:sldId id="282" r:id="rId28"/>
    <p:sldId id="283" r:id="rId29"/>
    <p:sldId id="284" r:id="rId30"/>
    <p:sldId id="286" r:id="rId31"/>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6" d="100"/>
          <a:sy n="116" d="100"/>
        </p:scale>
        <p:origin x="306"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688E1338-21DA-46C9-BD20-21209AAE24BF}" type="datetimeFigureOut">
              <a:rPr lang="en-US" smtClean="0"/>
              <a:t>2/3/2016</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117C2F92-8C4D-4033-A1E7-94DB348DA0BE}" type="slidenum">
              <a:rPr lang="en-US" smtClean="0"/>
              <a:t>‹#›</a:t>
            </a:fld>
            <a:endParaRPr lang="en-US"/>
          </a:p>
        </p:txBody>
      </p:sp>
    </p:spTree>
    <p:extLst>
      <p:ext uri="{BB962C8B-B14F-4D97-AF65-F5344CB8AC3E}">
        <p14:creationId xmlns:p14="http://schemas.microsoft.com/office/powerpoint/2010/main" val="472276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Content Placeholder 2"/>
          <p:cNvSpPr>
            <a:spLocks noGrp="1"/>
          </p:cNvSpPr>
          <p:nvPr>
            <p:ph sz="quarter" idx="13"/>
          </p:nvPr>
        </p:nvSpPr>
        <p:spPr>
          <a:xfrm>
            <a:off x="913774" y="1886466"/>
            <a:ext cx="10363826" cy="3904734"/>
          </a:xfrm>
        </p:spPr>
        <p:txBody>
          <a:bodyPr/>
          <a:lstStyle>
            <a:lvl1pPr>
              <a:defRPr sz="3200" cap="none" baseline="0"/>
            </a:lvl1pPr>
            <a:lvl2pPr>
              <a:defRPr sz="2400" cap="none" baseline="0"/>
            </a:lvl2pPr>
            <a:lvl3pPr>
              <a:defRPr sz="2000" cap="none" baseline="0"/>
            </a:lvl3pPr>
            <a:lvl4pPr>
              <a:defRPr cap="none" baseline="0"/>
            </a:lvl4pPr>
            <a:lvl5pPr>
              <a:defRPr cap="none" baseline="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525982" y="-72828"/>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8"/>
            <a:ext cx="10364451" cy="1045526"/>
          </a:xfrm>
          <a:prstGeom prst="rect">
            <a:avLst/>
          </a:prstGeom>
        </p:spPr>
        <p:txBody>
          <a:bodyPr vert="horz" lIns="91440" tIns="45720" rIns="91440" bIns="45720" rtlCol="0" anchor="ctr">
            <a:normAutofit/>
          </a:bodyPr>
          <a:lstStyle/>
          <a:p>
            <a:r>
              <a:rPr lang="en-US" dirty="0" smtClean="0"/>
              <a:t>Limited scope </a:t>
            </a:r>
            <a:r>
              <a:rPr lang="en-US" dirty="0" err="1" smtClean="0"/>
              <a:t>represnetation</a:t>
            </a:r>
            <a:endParaRPr lang="en-US" dirty="0"/>
          </a:p>
        </p:txBody>
      </p:sp>
      <p:sp>
        <p:nvSpPr>
          <p:cNvPr id="3" name="Text Placeholder 2"/>
          <p:cNvSpPr>
            <a:spLocks noGrp="1"/>
          </p:cNvSpPr>
          <p:nvPr>
            <p:ph type="body" idx="1"/>
          </p:nvPr>
        </p:nvSpPr>
        <p:spPr>
          <a:xfrm>
            <a:off x="913774" y="1917399"/>
            <a:ext cx="10364452" cy="390675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2/3/2016</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iming>
    <p:tnLst>
      <p:par>
        <p:cTn id="1" dur="indefinite" restart="never" nodeType="tmRoot"/>
      </p:par>
    </p:tnLst>
  </p:timing>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3200" kern="1200" cap="none"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2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2400" kern="1200" cap="none"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none"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Limited scope representation</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Racine County </a:t>
            </a:r>
            <a:r>
              <a:rPr lang="en-US" dirty="0"/>
              <a:t>B</a:t>
            </a:r>
            <a:r>
              <a:rPr lang="en-US" dirty="0" smtClean="0"/>
              <a:t>ar </a:t>
            </a:r>
            <a:r>
              <a:rPr lang="en-US" dirty="0"/>
              <a:t>A</a:t>
            </a:r>
            <a:r>
              <a:rPr lang="en-US" dirty="0" smtClean="0"/>
              <a:t>ssociation</a:t>
            </a:r>
          </a:p>
          <a:p>
            <a:r>
              <a:rPr lang="en-US" dirty="0" smtClean="0"/>
              <a:t>November 9, 2015</a:t>
            </a:r>
          </a:p>
          <a:p>
            <a:r>
              <a:rPr lang="en-US" dirty="0" smtClean="0"/>
              <a:t>Deputy Family </a:t>
            </a:r>
            <a:r>
              <a:rPr lang="en-US" dirty="0"/>
              <a:t>C</a:t>
            </a:r>
            <a:r>
              <a:rPr lang="en-US" dirty="0" smtClean="0"/>
              <a:t>ourt </a:t>
            </a:r>
            <a:r>
              <a:rPr lang="en-US" dirty="0"/>
              <a:t>C</a:t>
            </a:r>
            <a:r>
              <a:rPr lang="en-US" dirty="0" smtClean="0"/>
              <a:t>ommissioner </a:t>
            </a:r>
            <a:r>
              <a:rPr lang="en-US" dirty="0"/>
              <a:t>P</a:t>
            </a:r>
            <a:r>
              <a:rPr lang="en-US" dirty="0" smtClean="0"/>
              <a:t>aul </a:t>
            </a:r>
            <a:r>
              <a:rPr lang="en-US" dirty="0"/>
              <a:t>S</a:t>
            </a:r>
            <a:r>
              <a:rPr lang="en-US" dirty="0" smtClean="0"/>
              <a:t>tenzel</a:t>
            </a:r>
            <a:endParaRPr lang="en-US" dirty="0"/>
          </a:p>
        </p:txBody>
      </p:sp>
    </p:spTree>
    <p:extLst>
      <p:ext uri="{BB962C8B-B14F-4D97-AF65-F5344CB8AC3E}">
        <p14:creationId xmlns:p14="http://schemas.microsoft.com/office/powerpoint/2010/main" val="12496207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Client’s informed consent must be in writing.</a:t>
            </a:r>
          </a:p>
          <a:p>
            <a:r>
              <a:rPr lang="en-US" dirty="0" smtClean="0"/>
              <a:t>Subject to certain exceptions:</a:t>
            </a:r>
          </a:p>
          <a:p>
            <a:pPr lvl="1"/>
            <a:r>
              <a:rPr lang="en-US" dirty="0" smtClean="0"/>
              <a:t>Solely telephone consult</a:t>
            </a:r>
          </a:p>
          <a:p>
            <a:pPr lvl="1"/>
            <a:r>
              <a:rPr lang="en-US" dirty="0" smtClean="0"/>
              <a:t>Representation in a program sponsored by non-profit, bar association, law school or court AND representation consists solely of information or advice or preparation of court-approved forms.</a:t>
            </a:r>
            <a:endParaRPr lang="en-US" dirty="0"/>
          </a:p>
        </p:txBody>
      </p:sp>
    </p:spTree>
    <p:extLst>
      <p:ext uri="{BB962C8B-B14F-4D97-AF65-F5344CB8AC3E}">
        <p14:creationId xmlns:p14="http://schemas.microsoft.com/office/powerpoint/2010/main" val="23924882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Exceptions (cont’d):</a:t>
            </a:r>
          </a:p>
          <a:p>
            <a:pPr lvl="1"/>
            <a:r>
              <a:rPr lang="en-US" dirty="0" smtClean="0"/>
              <a:t>Court appoints the lawyer for limited representation</a:t>
            </a:r>
          </a:p>
          <a:p>
            <a:pPr lvl="1"/>
            <a:r>
              <a:rPr lang="en-US" dirty="0" smtClean="0"/>
              <a:t>State public defender’s office, including private appointments</a:t>
            </a:r>
          </a:p>
          <a:p>
            <a:endParaRPr lang="en-US" dirty="0" smtClean="0"/>
          </a:p>
        </p:txBody>
      </p:sp>
    </p:spTree>
    <p:extLst>
      <p:ext uri="{BB962C8B-B14F-4D97-AF65-F5344CB8AC3E}">
        <p14:creationId xmlns:p14="http://schemas.microsoft.com/office/powerpoint/2010/main" val="9273490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a:xfrm>
            <a:off x="913774" y="1886465"/>
            <a:ext cx="10363826" cy="4151869"/>
          </a:xfrm>
        </p:spPr>
        <p:txBody>
          <a:bodyPr>
            <a:normAutofit/>
          </a:bodyPr>
          <a:lstStyle/>
          <a:p>
            <a:r>
              <a:rPr lang="en-US" dirty="0" smtClean="0"/>
              <a:t>Consent does not need to be signed by client, BUT if signed, creates the presumption that:</a:t>
            </a:r>
          </a:p>
          <a:p>
            <a:pPr lvl="1"/>
            <a:r>
              <a:rPr lang="en-US" dirty="0"/>
              <a:t>a. the representation is limited to the lawyer and the services described in the writing, </a:t>
            </a:r>
            <a:r>
              <a:rPr lang="en-US" dirty="0" smtClean="0"/>
              <a:t>and</a:t>
            </a:r>
          </a:p>
          <a:p>
            <a:pPr lvl="1"/>
            <a:r>
              <a:rPr lang="en-US" dirty="0" smtClean="0"/>
              <a:t>b</a:t>
            </a:r>
            <a:r>
              <a:rPr lang="en-US" dirty="0"/>
              <a:t>. the lawyer does not represent the client generally or in matters other than those identified in the writing.</a:t>
            </a:r>
          </a:p>
        </p:txBody>
      </p:sp>
    </p:spTree>
    <p:extLst>
      <p:ext uri="{BB962C8B-B14F-4D97-AF65-F5344CB8AC3E}">
        <p14:creationId xmlns:p14="http://schemas.microsoft.com/office/powerpoint/2010/main" val="3057212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REMINDER: SCR 20:1.5 regarding fees still applies to limited scope representation.</a:t>
            </a:r>
          </a:p>
          <a:p>
            <a:r>
              <a:rPr lang="en-US" dirty="0" smtClean="0"/>
              <a:t>NOTE: Even if representation is less than $1,000, SCR 20:1.2(c) requires client consent in writing.</a:t>
            </a:r>
            <a:endParaRPr lang="en-US" dirty="0"/>
          </a:p>
        </p:txBody>
      </p:sp>
    </p:spTree>
    <p:extLst>
      <p:ext uri="{BB962C8B-B14F-4D97-AF65-F5344CB8AC3E}">
        <p14:creationId xmlns:p14="http://schemas.microsoft.com/office/powerpoint/2010/main" val="25847596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normAutofit fontScale="92500" lnSpcReduction="10000"/>
          </a:bodyPr>
          <a:lstStyle/>
          <a:p>
            <a:r>
              <a:rPr lang="en-US" dirty="0" smtClean="0"/>
              <a:t>Regarding importance of limited scope representation written agreement, see </a:t>
            </a:r>
            <a:r>
              <a:rPr lang="en-US" i="1" dirty="0" smtClean="0"/>
              <a:t>Lerner v. Laufer</a:t>
            </a:r>
            <a:r>
              <a:rPr lang="en-US" dirty="0" smtClean="0"/>
              <a:t>, 359 N.J. Super. 201, 819 A.2d 471 (2003).</a:t>
            </a:r>
          </a:p>
          <a:p>
            <a:r>
              <a:rPr lang="en-US" dirty="0" smtClean="0"/>
              <a:t>Wife sued after hiring lawyer to review mediated agreement b/c corporation in the marital estate went public.  Court ruled with the lawyer based on the carefully worded limited scope rep agreement.</a:t>
            </a:r>
            <a:endParaRPr lang="en-US" dirty="0"/>
          </a:p>
        </p:txBody>
      </p:sp>
    </p:spTree>
    <p:extLst>
      <p:ext uri="{BB962C8B-B14F-4D97-AF65-F5344CB8AC3E}">
        <p14:creationId xmlns:p14="http://schemas.microsoft.com/office/powerpoint/2010/main" val="10792250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normAutofit fontScale="92500" lnSpcReduction="10000"/>
          </a:bodyPr>
          <a:lstStyle/>
          <a:p>
            <a:r>
              <a:rPr lang="en-US" b="1" dirty="0" smtClean="0"/>
              <a:t>REMINDER: </a:t>
            </a:r>
            <a:r>
              <a:rPr lang="en-US" dirty="0" smtClean="0"/>
              <a:t>Competence under Rule SCR 20:1.1 still required.  Comment added to 1.1:</a:t>
            </a:r>
          </a:p>
          <a:p>
            <a:r>
              <a:rPr lang="en-US" dirty="0"/>
              <a:t>When a lawyer is providing limited scope representation, competence means the legal knowledge, skill, thoroughness, and preparation reasonably necessary for the limited scope representation</a:t>
            </a:r>
            <a:r>
              <a:rPr lang="en-US" dirty="0" smtClean="0"/>
              <a:t>.</a:t>
            </a:r>
            <a:endParaRPr lang="en-US" dirty="0"/>
          </a:p>
        </p:txBody>
      </p:sp>
    </p:spTree>
    <p:extLst>
      <p:ext uri="{BB962C8B-B14F-4D97-AF65-F5344CB8AC3E}">
        <p14:creationId xmlns:p14="http://schemas.microsoft.com/office/powerpoint/2010/main" val="9437617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a:xfrm>
            <a:off x="913774" y="1886465"/>
            <a:ext cx="10363826" cy="4160107"/>
          </a:xfrm>
        </p:spPr>
        <p:txBody>
          <a:bodyPr>
            <a:normAutofit fontScale="92500" lnSpcReduction="10000"/>
          </a:bodyPr>
          <a:lstStyle/>
          <a:p>
            <a:r>
              <a:rPr lang="en-US" b="1" u="sng" dirty="0" smtClean="0"/>
              <a:t>Ghostwriting</a:t>
            </a:r>
          </a:p>
          <a:p>
            <a:r>
              <a:rPr lang="en-US" dirty="0" smtClean="0"/>
              <a:t>A lawyer may prepare pleadings, brief and other documents to be filed with the court provided the documents include the statement:</a:t>
            </a:r>
          </a:p>
          <a:p>
            <a:pPr marL="0" indent="0">
              <a:buNone/>
            </a:pPr>
            <a:endParaRPr lang="en-US" dirty="0" smtClean="0"/>
          </a:p>
          <a:p>
            <a:pPr marL="0" indent="0" algn="ctr">
              <a:buNone/>
            </a:pPr>
            <a:r>
              <a:rPr lang="en-US" b="1" dirty="0" smtClean="0"/>
              <a:t>This document was prepared</a:t>
            </a:r>
          </a:p>
          <a:p>
            <a:pPr marL="0" indent="0" algn="ctr">
              <a:buNone/>
            </a:pPr>
            <a:r>
              <a:rPr lang="en-US" b="1" dirty="0" smtClean="0"/>
              <a:t>with the assistance of a lawyer.</a:t>
            </a:r>
            <a:endParaRPr lang="en-US" b="1" dirty="0"/>
          </a:p>
        </p:txBody>
      </p:sp>
    </p:spTree>
    <p:extLst>
      <p:ext uri="{BB962C8B-B14F-4D97-AF65-F5344CB8AC3E}">
        <p14:creationId xmlns:p14="http://schemas.microsoft.com/office/powerpoint/2010/main" val="11335197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The lawyer must advise the client that the document must contain the statement on the previous slide.</a:t>
            </a:r>
          </a:p>
          <a:p>
            <a:endParaRPr lang="en-US" dirty="0"/>
          </a:p>
          <a:p>
            <a:r>
              <a:rPr lang="en-US" dirty="0" smtClean="0"/>
              <a:t>If a lawyer provides ghostwriting assistance, it is not considered an appearance by the lawyer.</a:t>
            </a:r>
            <a:endParaRPr lang="en-US" dirty="0"/>
          </a:p>
        </p:txBody>
      </p:sp>
    </p:spTree>
    <p:extLst>
      <p:ext uri="{BB962C8B-B14F-4D97-AF65-F5344CB8AC3E}">
        <p14:creationId xmlns:p14="http://schemas.microsoft.com/office/powerpoint/2010/main" val="34281413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SCR 20:1.3(am):</a:t>
            </a:r>
          </a:p>
          <a:p>
            <a:pPr lvl="1"/>
            <a:r>
              <a:rPr lang="en-US" sz="2800" dirty="0" smtClean="0"/>
              <a:t>A lawyer providing limited scope may rely on the client’s representation of the facts.</a:t>
            </a:r>
          </a:p>
          <a:p>
            <a:pPr lvl="1"/>
            <a:r>
              <a:rPr lang="en-US" sz="2800" dirty="0" smtClean="0"/>
              <a:t>UNLESS, the lawyer has reason to believe that such representations are false, or materially insufficient, in which instance the lawyer shall make an independent inquiry into the facts.</a:t>
            </a:r>
            <a:endParaRPr lang="en-US" sz="2800" dirty="0"/>
          </a:p>
        </p:txBody>
      </p:sp>
    </p:spTree>
    <p:extLst>
      <p:ext uri="{BB962C8B-B14F-4D97-AF65-F5344CB8AC3E}">
        <p14:creationId xmlns:p14="http://schemas.microsoft.com/office/powerpoint/2010/main" val="29693046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a:xfrm>
            <a:off x="913774" y="1886466"/>
            <a:ext cx="10363826" cy="4102442"/>
          </a:xfrm>
        </p:spPr>
        <p:txBody>
          <a:bodyPr/>
          <a:lstStyle/>
          <a:p>
            <a:r>
              <a:rPr lang="en-US" b="1" dirty="0" smtClean="0"/>
              <a:t>Limited Appearances</a:t>
            </a:r>
          </a:p>
          <a:p>
            <a:r>
              <a:rPr lang="en-US" dirty="0" smtClean="0"/>
              <a:t>A person otherwise unrepresented to whom LSR is being provided is considered unrepresented for the purposes of SCR 20:4.2(b) (Communication with person represented by counsel) UNLESS lawyer providing LSR indicates otherwise.</a:t>
            </a:r>
            <a:endParaRPr lang="en-US" dirty="0"/>
          </a:p>
        </p:txBody>
      </p:sp>
    </p:spTree>
    <p:extLst>
      <p:ext uri="{BB962C8B-B14F-4D97-AF65-F5344CB8AC3E}">
        <p14:creationId xmlns:p14="http://schemas.microsoft.com/office/powerpoint/2010/main" val="15049226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endParaRPr lang="en-US" dirty="0"/>
          </a:p>
        </p:txBody>
      </p:sp>
      <p:sp>
        <p:nvSpPr>
          <p:cNvPr id="3" name="Content Placeholder 2"/>
          <p:cNvSpPr>
            <a:spLocks noGrp="1"/>
          </p:cNvSpPr>
          <p:nvPr>
            <p:ph sz="quarter" idx="13"/>
          </p:nvPr>
        </p:nvSpPr>
        <p:spPr/>
        <p:txBody>
          <a:bodyPr/>
          <a:lstStyle/>
          <a:p>
            <a:pPr marL="0" indent="0">
              <a:buNone/>
            </a:pPr>
            <a:r>
              <a:rPr lang="en-US" sz="4400" dirty="0" smtClean="0"/>
              <a:t>OVERVIEW</a:t>
            </a:r>
          </a:p>
          <a:p>
            <a:pPr lvl="1"/>
            <a:r>
              <a:rPr lang="en-US" sz="4000" dirty="0" smtClean="0"/>
              <a:t>Brief History</a:t>
            </a:r>
          </a:p>
          <a:p>
            <a:pPr lvl="1"/>
            <a:r>
              <a:rPr lang="en-US" sz="4000" dirty="0" smtClean="0"/>
              <a:t>Rule changes</a:t>
            </a:r>
          </a:p>
          <a:p>
            <a:pPr lvl="1"/>
            <a:r>
              <a:rPr lang="en-US" sz="4000" dirty="0" smtClean="0"/>
              <a:t>Hypotheticals</a:t>
            </a:r>
          </a:p>
          <a:p>
            <a:pPr lvl="1"/>
            <a:endParaRPr lang="en-US" dirty="0"/>
          </a:p>
        </p:txBody>
      </p:sp>
    </p:spTree>
    <p:extLst>
      <p:ext uri="{BB962C8B-B14F-4D97-AF65-F5344CB8AC3E}">
        <p14:creationId xmlns:p14="http://schemas.microsoft.com/office/powerpoint/2010/main" val="41199558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Limited appearance process is governed by Wis. Stat. § 802.045.</a:t>
            </a:r>
          </a:p>
          <a:p>
            <a:r>
              <a:rPr lang="en-US" dirty="0" smtClean="0"/>
              <a:t>Attorney’s role can be limited as stated in the notice of limited representation filed and served on parties prior to or simultaneous with the proceeding.</a:t>
            </a:r>
            <a:endParaRPr lang="en-US" dirty="0"/>
          </a:p>
        </p:txBody>
      </p:sp>
    </p:spTree>
    <p:extLst>
      <p:ext uri="{BB962C8B-B14F-4D97-AF65-F5344CB8AC3E}">
        <p14:creationId xmlns:p14="http://schemas.microsoft.com/office/powerpoint/2010/main" val="31862930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a:xfrm>
            <a:off x="913774" y="1886466"/>
            <a:ext cx="10363826" cy="4201296"/>
          </a:xfrm>
        </p:spPr>
        <p:txBody>
          <a:bodyPr>
            <a:normAutofit lnSpcReduction="10000"/>
          </a:bodyPr>
          <a:lstStyle/>
          <a:p>
            <a:r>
              <a:rPr lang="en-US" dirty="0" smtClean="0"/>
              <a:t>Notice must contain:</a:t>
            </a:r>
          </a:p>
          <a:p>
            <a:pPr lvl="1"/>
            <a:r>
              <a:rPr lang="en-US" dirty="0" smtClean="0"/>
              <a:t>Name and party designation of the client.</a:t>
            </a:r>
          </a:p>
          <a:p>
            <a:pPr lvl="1"/>
            <a:r>
              <a:rPr lang="en-US" dirty="0" smtClean="0"/>
              <a:t>The specific proceedings or issues within the scope of the LR.</a:t>
            </a:r>
          </a:p>
          <a:p>
            <a:pPr lvl="1"/>
            <a:r>
              <a:rPr lang="en-US" dirty="0" smtClean="0"/>
              <a:t>Statement that the attorney will file a notice of termination upon completion of services.</a:t>
            </a:r>
          </a:p>
          <a:p>
            <a:pPr lvl="1"/>
            <a:r>
              <a:rPr lang="en-US" dirty="0" smtClean="0"/>
              <a:t>A statement that the attorney providing LSR shall be served with all documents while providing LSR.</a:t>
            </a:r>
          </a:p>
          <a:p>
            <a:pPr lvl="1"/>
            <a:r>
              <a:rPr lang="en-US" dirty="0" smtClean="0"/>
              <a:t>Contact information for client including current address and phone.</a:t>
            </a:r>
            <a:endParaRPr lang="en-US" dirty="0"/>
          </a:p>
        </p:txBody>
      </p:sp>
    </p:spTree>
    <p:extLst>
      <p:ext uri="{BB962C8B-B14F-4D97-AF65-F5344CB8AC3E}">
        <p14:creationId xmlns:p14="http://schemas.microsoft.com/office/powerpoint/2010/main" val="16592846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After a notice of limited appearance is filed, service of dox, etc. under 801.14(2m) must be on otherwise self-represented person and LSR attorney UNTIL notice of termination is filed.</a:t>
            </a:r>
            <a:endParaRPr lang="en-US" dirty="0"/>
          </a:p>
        </p:txBody>
      </p:sp>
    </p:spTree>
    <p:extLst>
      <p:ext uri="{BB962C8B-B14F-4D97-AF65-F5344CB8AC3E}">
        <p14:creationId xmlns:p14="http://schemas.microsoft.com/office/powerpoint/2010/main" val="10460413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Once representation concluded and notice of termination of representation filed, the attorney’s role terminated </a:t>
            </a:r>
            <a:r>
              <a:rPr lang="en-US" i="1" dirty="0" smtClean="0"/>
              <a:t>without further order of the court.</a:t>
            </a:r>
            <a:endParaRPr lang="en-US" dirty="0"/>
          </a:p>
        </p:txBody>
      </p:sp>
    </p:spTree>
    <p:extLst>
      <p:ext uri="{BB962C8B-B14F-4D97-AF65-F5344CB8AC3E}">
        <p14:creationId xmlns:p14="http://schemas.microsoft.com/office/powerpoint/2010/main" val="10454697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a:xfrm>
            <a:off x="913774" y="1886465"/>
            <a:ext cx="10363826" cy="4275437"/>
          </a:xfrm>
        </p:spPr>
        <p:txBody>
          <a:bodyPr>
            <a:normAutofit/>
          </a:bodyPr>
          <a:lstStyle/>
          <a:p>
            <a:r>
              <a:rPr lang="en-US" dirty="0" smtClean="0"/>
              <a:t>Notice must contain the following:</a:t>
            </a:r>
          </a:p>
          <a:p>
            <a:pPr lvl="1"/>
            <a:r>
              <a:rPr lang="en-US" dirty="0" smtClean="0"/>
              <a:t>Statement that the attorney has completed all services with the scope of the notice of limited appearance.</a:t>
            </a:r>
          </a:p>
          <a:p>
            <a:pPr lvl="1"/>
            <a:r>
              <a:rPr lang="en-US" dirty="0" smtClean="0"/>
              <a:t>Statement that the attorney has completed all acts ordered by the court.</a:t>
            </a:r>
          </a:p>
          <a:p>
            <a:pPr lvl="1"/>
            <a:r>
              <a:rPr lang="en-US" dirty="0" smtClean="0"/>
              <a:t>Statement that the attorney has served the Notice of Termination on all parties, including the client.</a:t>
            </a:r>
          </a:p>
          <a:p>
            <a:pPr lvl="1"/>
            <a:r>
              <a:rPr lang="en-US" dirty="0" smtClean="0"/>
              <a:t>Contact information for the client.</a:t>
            </a:r>
            <a:endParaRPr lang="en-US" dirty="0"/>
          </a:p>
        </p:txBody>
      </p:sp>
    </p:spTree>
    <p:extLst>
      <p:ext uri="{BB962C8B-B14F-4D97-AF65-F5344CB8AC3E}">
        <p14:creationId xmlns:p14="http://schemas.microsoft.com/office/powerpoint/2010/main" val="18186350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Relevant forms are GF 235 and GF 236.</a:t>
            </a:r>
          </a:p>
          <a:p>
            <a:endParaRPr lang="en-US" dirty="0"/>
          </a:p>
          <a:p>
            <a:r>
              <a:rPr lang="en-US" dirty="0" smtClean="0"/>
              <a:t>HYPOTHETICALS</a:t>
            </a:r>
            <a:endParaRPr lang="en-US" dirty="0"/>
          </a:p>
        </p:txBody>
      </p:sp>
    </p:spTree>
    <p:extLst>
      <p:ext uri="{BB962C8B-B14F-4D97-AF65-F5344CB8AC3E}">
        <p14:creationId xmlns:p14="http://schemas.microsoft.com/office/powerpoint/2010/main" val="25547352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A man comes to your office and says he wants you to represent him in his divorce, but only to “look over the paperwork.”  You check on CCAP and see he has a final divorce hearing scheduled in one week.</a:t>
            </a:r>
          </a:p>
          <a:p>
            <a:r>
              <a:rPr lang="en-US" dirty="0" smtClean="0"/>
              <a:t>How do you approach the situation?</a:t>
            </a:r>
            <a:endParaRPr lang="en-US" dirty="0"/>
          </a:p>
        </p:txBody>
      </p:sp>
    </p:spTree>
    <p:extLst>
      <p:ext uri="{BB962C8B-B14F-4D97-AF65-F5344CB8AC3E}">
        <p14:creationId xmlns:p14="http://schemas.microsoft.com/office/powerpoint/2010/main" val="40229426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a:xfrm>
            <a:off x="913774" y="1886466"/>
            <a:ext cx="10363826" cy="4094204"/>
          </a:xfrm>
        </p:spPr>
        <p:txBody>
          <a:bodyPr>
            <a:normAutofit lnSpcReduction="10000"/>
          </a:bodyPr>
          <a:lstStyle/>
          <a:p>
            <a:r>
              <a:rPr lang="en-US" dirty="0" smtClean="0"/>
              <a:t>A woman comes to your office and says she wants you </a:t>
            </a:r>
            <a:r>
              <a:rPr lang="en-US" u="sng" dirty="0" smtClean="0"/>
              <a:t>only</a:t>
            </a:r>
            <a:r>
              <a:rPr lang="en-US" dirty="0" smtClean="0"/>
              <a:t> to “write up” her and her husband’s divorce so “everything is legal.”  She gives you the FDS from each party and a piece of notebook paper with basic terms on property division (roughly equal), child custody and placement, child support (at guideline) and maintenance.</a:t>
            </a:r>
            <a:endParaRPr lang="en-US" dirty="0"/>
          </a:p>
        </p:txBody>
      </p:sp>
    </p:spTree>
    <p:extLst>
      <p:ext uri="{BB962C8B-B14F-4D97-AF65-F5344CB8AC3E}">
        <p14:creationId xmlns:p14="http://schemas.microsoft.com/office/powerpoint/2010/main" val="15617945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a:xfrm>
            <a:off x="913774" y="1886466"/>
            <a:ext cx="10363826" cy="3987112"/>
          </a:xfrm>
        </p:spPr>
        <p:txBody>
          <a:bodyPr/>
          <a:lstStyle/>
          <a:p>
            <a:r>
              <a:rPr lang="en-US" dirty="0" smtClean="0"/>
              <a:t>Although married for 25 years during which she was mostly a homemaker, the wife says she doesn’t want maintenance and doesn’t want to fight anymore with her husband.  </a:t>
            </a:r>
          </a:p>
          <a:p>
            <a:r>
              <a:rPr lang="en-US" dirty="0" smtClean="0"/>
              <a:t>How do you approach the situation?  What do the rules require and/or permit?</a:t>
            </a:r>
            <a:endParaRPr lang="en-US" dirty="0"/>
          </a:p>
        </p:txBody>
      </p:sp>
    </p:spTree>
    <p:extLst>
      <p:ext uri="{BB962C8B-B14F-4D97-AF65-F5344CB8AC3E}">
        <p14:creationId xmlns:p14="http://schemas.microsoft.com/office/powerpoint/2010/main" val="42557042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a:xfrm>
            <a:off x="913774" y="1886465"/>
            <a:ext cx="10363826" cy="4333103"/>
          </a:xfrm>
        </p:spPr>
        <p:txBody>
          <a:bodyPr>
            <a:normAutofit/>
          </a:bodyPr>
          <a:lstStyle/>
          <a:p>
            <a:r>
              <a:rPr lang="en-US" dirty="0" smtClean="0"/>
              <a:t>A man comes in and says he has a de novo hearing in two days from a temporary order where he was required to pay $400 per month in maintenance—with which he disagrees. He wants you to represent him at the de novo hearing; “get in there and talk legal to the judge.”  He says he can handle the rest of the divorce.</a:t>
            </a:r>
            <a:endParaRPr lang="en-US" dirty="0"/>
          </a:p>
        </p:txBody>
      </p:sp>
    </p:spTree>
    <p:extLst>
      <p:ext uri="{BB962C8B-B14F-4D97-AF65-F5344CB8AC3E}">
        <p14:creationId xmlns:p14="http://schemas.microsoft.com/office/powerpoint/2010/main" val="3777918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smtClean="0"/>
              <a:t>LIMITED SCOPE REPRESENTATION</a:t>
            </a:r>
            <a:endParaRPr lang="en-US" dirty="0"/>
          </a:p>
        </p:txBody>
      </p:sp>
      <p:sp>
        <p:nvSpPr>
          <p:cNvPr id="3" name="Content Placeholder 2"/>
          <p:cNvSpPr>
            <a:spLocks noGrp="1"/>
          </p:cNvSpPr>
          <p:nvPr>
            <p:ph sz="quarter" idx="13"/>
          </p:nvPr>
        </p:nvSpPr>
        <p:spPr>
          <a:xfrm>
            <a:off x="914400" y="1988151"/>
            <a:ext cx="10363826" cy="4272606"/>
          </a:xfrm>
        </p:spPr>
        <p:txBody>
          <a:bodyPr>
            <a:normAutofit/>
          </a:bodyPr>
          <a:lstStyle/>
          <a:p>
            <a:r>
              <a:rPr lang="en-US" dirty="0" smtClean="0"/>
              <a:t>Brief History</a:t>
            </a:r>
          </a:p>
          <a:p>
            <a:pPr lvl="1"/>
            <a:r>
              <a:rPr lang="en-US" dirty="0" smtClean="0"/>
              <a:t>Petition 13-10 filed in summer of 2013</a:t>
            </a:r>
          </a:p>
          <a:p>
            <a:pPr lvl="1"/>
            <a:r>
              <a:rPr lang="en-US" dirty="0" smtClean="0"/>
              <a:t>Access to Justice</a:t>
            </a:r>
          </a:p>
          <a:p>
            <a:pPr lvl="1"/>
            <a:r>
              <a:rPr lang="en-US" dirty="0" smtClean="0"/>
              <a:t>“New normal” after the Great Recession</a:t>
            </a:r>
          </a:p>
          <a:p>
            <a:pPr lvl="1"/>
            <a:r>
              <a:rPr lang="en-US" dirty="0" smtClean="0"/>
              <a:t>More guidance than provided in SCR 20:1.2</a:t>
            </a:r>
          </a:p>
          <a:p>
            <a:pPr lvl="1"/>
            <a:r>
              <a:rPr lang="en-US" dirty="0" smtClean="0"/>
              <a:t>“Innovative ways to deliver value”</a:t>
            </a:r>
          </a:p>
          <a:p>
            <a:pPr lvl="1"/>
            <a:r>
              <a:rPr lang="en-US" dirty="0" smtClean="0"/>
              <a:t>We may be in the midst of a sea change</a:t>
            </a:r>
          </a:p>
          <a:p>
            <a:pPr lvl="1"/>
            <a:r>
              <a:rPr lang="en-US" dirty="0"/>
              <a:t>The Supreme Court’s order is at 2014 WI </a:t>
            </a:r>
            <a:r>
              <a:rPr lang="en-US" dirty="0" smtClean="0"/>
              <a:t>45</a:t>
            </a:r>
          </a:p>
          <a:p>
            <a:pPr lvl="1"/>
            <a:endParaRPr lang="en-US" dirty="0" smtClean="0"/>
          </a:p>
          <a:p>
            <a:pPr lvl="1"/>
            <a:endParaRPr lang="en-US" dirty="0"/>
          </a:p>
        </p:txBody>
      </p:sp>
    </p:spTree>
    <p:extLst>
      <p:ext uri="{BB962C8B-B14F-4D97-AF65-F5344CB8AC3E}">
        <p14:creationId xmlns:p14="http://schemas.microsoft.com/office/powerpoint/2010/main" val="42707212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a:xfrm>
            <a:off x="913774" y="1886465"/>
            <a:ext cx="10363826" cy="4242485"/>
          </a:xfrm>
        </p:spPr>
        <p:txBody>
          <a:bodyPr/>
          <a:lstStyle/>
          <a:p>
            <a:pPr marL="0" indent="0">
              <a:buNone/>
            </a:pPr>
            <a:r>
              <a:rPr lang="en-US" dirty="0" smtClean="0"/>
              <a:t>A husband and wife come to your office seeking assistance with a stipulated temporary order which has been rejected by the FCC office.  They only want you to correct the stipulation; they plan on trying to finalize the divorce themselves.  How do you approach the situation?</a:t>
            </a:r>
          </a:p>
        </p:txBody>
      </p:sp>
    </p:spTree>
    <p:extLst>
      <p:ext uri="{BB962C8B-B14F-4D97-AF65-F5344CB8AC3E}">
        <p14:creationId xmlns:p14="http://schemas.microsoft.com/office/powerpoint/2010/main" val="196739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Amendment address three main topics:</a:t>
            </a:r>
          </a:p>
          <a:p>
            <a:pPr lvl="1"/>
            <a:r>
              <a:rPr lang="en-US" dirty="0" smtClean="0"/>
              <a:t>1. Ethical requirements</a:t>
            </a:r>
          </a:p>
          <a:p>
            <a:pPr lvl="1"/>
            <a:r>
              <a:rPr lang="en-US" dirty="0" smtClean="0"/>
              <a:t>2. Ghostwriting</a:t>
            </a:r>
          </a:p>
          <a:p>
            <a:pPr lvl="1"/>
            <a:r>
              <a:rPr lang="en-US" dirty="0" smtClean="0"/>
              <a:t>3. Limited appearance</a:t>
            </a:r>
          </a:p>
          <a:p>
            <a:endParaRPr lang="en-US" dirty="0"/>
          </a:p>
          <a:p>
            <a:r>
              <a:rPr lang="en-US" dirty="0" smtClean="0"/>
              <a:t>Amendments were effective 1-1-15.</a:t>
            </a:r>
            <a:endParaRPr lang="en-US" dirty="0"/>
          </a:p>
        </p:txBody>
      </p:sp>
    </p:spTree>
    <p:extLst>
      <p:ext uri="{BB962C8B-B14F-4D97-AF65-F5344CB8AC3E}">
        <p14:creationId xmlns:p14="http://schemas.microsoft.com/office/powerpoint/2010/main" val="1266231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Ethical requirements</a:t>
            </a:r>
          </a:p>
          <a:p>
            <a:r>
              <a:rPr lang="en-US" dirty="0" smtClean="0"/>
              <a:t>The limitation must be reasonable under the circumstances.</a:t>
            </a:r>
            <a:endParaRPr lang="en-US" dirty="0"/>
          </a:p>
        </p:txBody>
      </p:sp>
    </p:spTree>
    <p:extLst>
      <p:ext uri="{BB962C8B-B14F-4D97-AF65-F5344CB8AC3E}">
        <p14:creationId xmlns:p14="http://schemas.microsoft.com/office/powerpoint/2010/main" val="992482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What is “reasonable under the circumstances”?</a:t>
            </a:r>
          </a:p>
          <a:p>
            <a:r>
              <a:rPr lang="en-US" dirty="0" smtClean="0"/>
              <a:t>Examples: Estate planning – several levels, $500, $1000, $5000.  Client wants $500 service but client is wealthy with complicated estate—not reasonable.</a:t>
            </a:r>
            <a:endParaRPr lang="en-US" dirty="0"/>
          </a:p>
        </p:txBody>
      </p:sp>
    </p:spTree>
    <p:extLst>
      <p:ext uri="{BB962C8B-B14F-4D97-AF65-F5344CB8AC3E}">
        <p14:creationId xmlns:p14="http://schemas.microsoft.com/office/powerpoint/2010/main" val="2034297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However, if the same client is going out of the country next week, $500 plan is reasonable with understanding that a more comprehensive plan is done upon client’s return.</a:t>
            </a:r>
            <a:endParaRPr lang="en-US" dirty="0"/>
          </a:p>
        </p:txBody>
      </p:sp>
    </p:spTree>
    <p:extLst>
      <p:ext uri="{BB962C8B-B14F-4D97-AF65-F5344CB8AC3E}">
        <p14:creationId xmlns:p14="http://schemas.microsoft.com/office/powerpoint/2010/main" val="3169999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Workers Compensation: Lawyer can limit scope to UC, but must inform client that other remedies may be possible.</a:t>
            </a:r>
          </a:p>
          <a:p>
            <a:r>
              <a:rPr lang="en-US" dirty="0" smtClean="0"/>
              <a:t>Family: Draft MSA for no-children divorce with uncomplicated assets.</a:t>
            </a:r>
            <a:endParaRPr lang="en-US" dirty="0"/>
          </a:p>
        </p:txBody>
      </p:sp>
    </p:spTree>
    <p:extLst>
      <p:ext uri="{BB962C8B-B14F-4D97-AF65-F5344CB8AC3E}">
        <p14:creationId xmlns:p14="http://schemas.microsoft.com/office/powerpoint/2010/main" val="6745602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64626"/>
          </a:xfrm>
        </p:spPr>
        <p:txBody>
          <a:bodyPr/>
          <a:lstStyle/>
          <a:p>
            <a:r>
              <a:rPr lang="en-US" dirty="0"/>
              <a:t>LIMITED SCOPE REPRESENTATION</a:t>
            </a:r>
          </a:p>
        </p:txBody>
      </p:sp>
      <p:sp>
        <p:nvSpPr>
          <p:cNvPr id="3" name="Content Placeholder 2"/>
          <p:cNvSpPr>
            <a:spLocks noGrp="1"/>
          </p:cNvSpPr>
          <p:nvPr>
            <p:ph sz="quarter" idx="13"/>
          </p:nvPr>
        </p:nvSpPr>
        <p:spPr/>
        <p:txBody>
          <a:bodyPr/>
          <a:lstStyle/>
          <a:p>
            <a:r>
              <a:rPr lang="en-US" dirty="0" smtClean="0"/>
              <a:t>May not be reasonable in a complex business transaction for lawyer to limit himself or herself to role of scrivener.  </a:t>
            </a:r>
          </a:p>
          <a:p>
            <a:pPr lvl="1"/>
            <a:r>
              <a:rPr lang="en-US" dirty="0" smtClean="0"/>
              <a:t>Unpublished, </a:t>
            </a:r>
            <a:r>
              <a:rPr lang="en-US" i="1" dirty="0" smtClean="0"/>
              <a:t>Cottone v. Fox Rothschild</a:t>
            </a:r>
            <a:r>
              <a:rPr lang="en-US" dirty="0" smtClean="0"/>
              <a:t> (New Jersey, 9/2/14)</a:t>
            </a:r>
          </a:p>
          <a:p>
            <a:pPr marL="0" indent="0">
              <a:buNone/>
            </a:pPr>
            <a:endParaRPr lang="en-US" dirty="0"/>
          </a:p>
        </p:txBody>
      </p:sp>
    </p:spTree>
    <p:extLst>
      <p:ext uri="{BB962C8B-B14F-4D97-AF65-F5344CB8AC3E}">
        <p14:creationId xmlns:p14="http://schemas.microsoft.com/office/powerpoint/2010/main" val="3640115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0</TotalTime>
  <Words>1261</Words>
  <Application>Microsoft Office PowerPoint</Application>
  <PresentationFormat>Widescreen</PresentationFormat>
  <Paragraphs>113</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Tw Cen MT</vt:lpstr>
      <vt:lpstr>Droplet</vt:lpstr>
      <vt:lpstr>Limited scope representation</vt:lpstr>
      <vt:lpstr>PowerPoint 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lpstr>LIMITED SCOPE REPRESENTATION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2016-02-04T02:53:38Z</dcterms:created>
  <dcterms:modified xsi:type="dcterms:W3CDTF">2016-02-04T02:54:13Z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